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3"/>
  </p:notesMasterIdLst>
  <p:sldIdLst>
    <p:sldId id="314" r:id="rId5"/>
    <p:sldId id="313" r:id="rId6"/>
    <p:sldId id="308" r:id="rId7"/>
    <p:sldId id="315" r:id="rId8"/>
    <p:sldId id="316" r:id="rId9"/>
    <p:sldId id="317" r:id="rId10"/>
    <p:sldId id="318" r:id="rId11"/>
    <p:sldId id="321" r:id="rId12"/>
    <p:sldId id="319" r:id="rId13"/>
    <p:sldId id="320" r:id="rId14"/>
    <p:sldId id="294" r:id="rId15"/>
    <p:sldId id="295" r:id="rId16"/>
    <p:sldId id="310" r:id="rId17"/>
    <p:sldId id="303" r:id="rId18"/>
    <p:sldId id="304" r:id="rId19"/>
    <p:sldId id="305" r:id="rId20"/>
    <p:sldId id="311" r:id="rId21"/>
    <p:sldId id="31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22" autoAdjust="0"/>
    <p:restoredTop sz="93383" autoAdjust="0"/>
  </p:normalViewPr>
  <p:slideViewPr>
    <p:cSldViewPr snapToGrid="0">
      <p:cViewPr varScale="1">
        <p:scale>
          <a:sx n="80" d="100"/>
          <a:sy n="80" d="100"/>
        </p:scale>
        <p:origin x="744" y="67"/>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414310"/>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414310"/>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414310"/>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‹N›</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Note: Si usa la </a:t>
            </a:r>
            <a:r>
              <a:rPr lang="it-IT" dirty="0" err="1"/>
              <a:t>GeLu</a:t>
            </a:r>
            <a:r>
              <a:rPr lang="it-IT" dirty="0"/>
              <a:t>, </a:t>
            </a:r>
            <a:r>
              <a:rPr lang="it-IT" dirty="0" err="1"/>
              <a:t>Gaussian</a:t>
            </a:r>
            <a:r>
              <a:rPr lang="it-IT" dirty="0"/>
              <a:t> </a:t>
            </a:r>
            <a:r>
              <a:rPr lang="it-IT" dirty="0" err="1"/>
              <a:t>Error</a:t>
            </a:r>
            <a:r>
              <a:rPr lang="it-IT" dirty="0"/>
              <a:t> Linear Unit come Funzione di attivazione in alcuni </a:t>
            </a:r>
            <a:r>
              <a:rPr lang="it-IT" dirty="0" err="1"/>
              <a:t>layer</a:t>
            </a:r>
            <a:r>
              <a:rPr lang="it-IT" dirty="0"/>
              <a:t> dell’encoder, rispetto alla classica </a:t>
            </a:r>
            <a:r>
              <a:rPr lang="it-IT" dirty="0" err="1"/>
              <a:t>ReLu</a:t>
            </a:r>
            <a:r>
              <a:rPr lang="it-IT" dirty="0"/>
              <a:t> la </a:t>
            </a:r>
            <a:r>
              <a:rPr lang="it-IT" dirty="0" err="1"/>
              <a:t>GeLu</a:t>
            </a:r>
            <a:r>
              <a:rPr lang="it-IT" dirty="0"/>
              <a:t> evita meglio l’</a:t>
            </a:r>
            <a:r>
              <a:rPr lang="it-IT" dirty="0" err="1"/>
              <a:t>overfitting</a:t>
            </a:r>
            <a:r>
              <a:rPr lang="it-IT" dirty="0"/>
              <a:t> e lavora meglio con valori negativi dei neuroni.</a:t>
            </a:r>
          </a:p>
        </p:txBody>
      </p:sp>
      <p:sp>
        <p:nvSpPr>
          <p:cNvPr id="4" name="Segnaposto numero diapositiva 3"/>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833760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it-IT"/>
              <a:t>Fare clic per modificare lo stile del titolo dello schema</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it-IT"/>
              <a:t>Fare clic per modificare gli stili del testo dello schema</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it-IT"/>
              <a:t>Fare clic per modificare gli stili del testo dello schema</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‹N›</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‹N›</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a:xfrm>
            <a:off x="763481" y="1122363"/>
            <a:ext cx="10688714" cy="1851656"/>
          </a:xfrm>
        </p:spPr>
        <p:txBody>
          <a:bodyPr>
            <a:normAutofit/>
          </a:bodyPr>
          <a:lstStyle/>
          <a:p>
            <a:r>
              <a:rPr lang="it-IT" sz="4500" dirty="0">
                <a:latin typeface="Montserrat" panose="00000500000000000000" pitchFamily="2" charset="0"/>
              </a:rPr>
              <a:t>Acoustic scene </a:t>
            </a:r>
            <a:r>
              <a:rPr lang="it-IT" sz="4500" dirty="0" err="1">
                <a:latin typeface="Montserrat" panose="00000500000000000000" pitchFamily="2" charset="0"/>
              </a:rPr>
              <a:t>classification</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a:xfrm>
            <a:off x="3485965" y="3429000"/>
            <a:ext cx="9144000" cy="1655762"/>
          </a:xfrm>
        </p:spPr>
        <p:txBody>
          <a:bodyPr>
            <a:normAutofit/>
          </a:bodyPr>
          <a:lstStyle/>
          <a:p>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 2024</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2023-2024</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4"/>
          <a:stretch>
            <a:fillRect/>
          </a:stretch>
        </p:blipFill>
        <p:spPr>
          <a:xfrm>
            <a:off x="519816" y="263905"/>
            <a:ext cx="2207419" cy="714375"/>
          </a:xfrm>
          <a:prstGeom prst="rect">
            <a:avLst/>
          </a:prstGeom>
        </p:spPr>
      </p:pic>
    </p:spTree>
    <p:extLst>
      <p:ext uri="{BB962C8B-B14F-4D97-AF65-F5344CB8AC3E}">
        <p14:creationId xmlns:p14="http://schemas.microsoft.com/office/powerpoint/2010/main" val="2976139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3506783" y="1383611"/>
            <a:ext cx="6190488" cy="1179576"/>
          </a:xfrm>
        </p:spPr>
        <p:txBody>
          <a:bodyPr>
            <a:normAutofit/>
          </a:bodyPr>
          <a:lstStyle/>
          <a:p>
            <a:r>
              <a:rPr lang="en-US" sz="5400" dirty="0"/>
              <a:t>Our key ideas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38200" y="2563187"/>
            <a:ext cx="10699457" cy="3610814"/>
          </a:xfrm>
        </p:spPr>
        <p:txBody>
          <a:bodyPr>
            <a:normAutofit/>
          </a:bodyPr>
          <a:lstStyle/>
          <a:p>
            <a:pPr marL="342900" indent="-342900">
              <a:buFont typeface="Arial" panose="020B0604020202020204" pitchFamily="34" charset="0"/>
              <a:buChar char="•"/>
            </a:pPr>
            <a:r>
              <a:rPr lang="en-US" dirty="0"/>
              <a:t>We choose to use Audio Spectrogram Transformer(AST) pre-trained on </a:t>
            </a:r>
            <a:r>
              <a:rPr lang="en-US" dirty="0" err="1"/>
              <a:t>AudioSet</a:t>
            </a:r>
            <a:r>
              <a:rPr lang="en-US" dirty="0"/>
              <a:t>. AST can be easily synthetized as the equivalent of </a:t>
            </a:r>
            <a:r>
              <a:rPr lang="en-US" dirty="0" err="1"/>
              <a:t>ViT</a:t>
            </a:r>
            <a:r>
              <a:rPr lang="en-US" dirty="0"/>
              <a:t>(seen at lesson) for Audio instead of Images. As a transformer, a state of art architecture, it can grant great performances. In particular when there is temporal ( in an audio scenario) correlation or sequential correlation( in a speech scenario). This particularity is thanks to the core difference from other architectures, the attention.</a:t>
            </a:r>
          </a:p>
          <a:p>
            <a:pPr marL="342900" indent="-342900">
              <a:buFont typeface="Arial" panose="020B0604020202020204" pitchFamily="34" charset="0"/>
              <a:buChar char="•"/>
            </a:pPr>
            <a:r>
              <a:rPr lang="en-US" dirty="0"/>
              <a:t>Considering the task as a supervised multi-classification problem, where each class is one of the possible acoustic scene(also referred as environments)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Task scenario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10</a:t>
            </a:fld>
            <a:endParaRPr lang="en-US" dirty="0"/>
          </a:p>
        </p:txBody>
      </p:sp>
    </p:spTree>
    <p:extLst>
      <p:ext uri="{BB962C8B-B14F-4D97-AF65-F5344CB8AC3E}">
        <p14:creationId xmlns:p14="http://schemas.microsoft.com/office/powerpoint/2010/main" val="3141006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graphicFrame>
        <p:nvGraphicFramePr>
          <p:cNvPr id="8" name="Content Placeholder 7" descr="chart">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166951898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11</a:t>
            </a:fld>
            <a:endParaRPr lang="en-U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12</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14</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17</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18</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01/07/2024</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
        <p:nvSpPr>
          <p:cNvPr id="10" name="Segnaposto contenuto 9">
            <a:extLst>
              <a:ext uri="{FF2B5EF4-FFF2-40B4-BE49-F238E27FC236}">
                <a16:creationId xmlns:a16="http://schemas.microsoft.com/office/drawing/2014/main" id="{ECA5D033-EFC0-A2E7-0721-391FAA81CC73}"/>
              </a:ext>
            </a:extLst>
          </p:cNvPr>
          <p:cNvSpPr>
            <a:spLocks noGrp="1"/>
          </p:cNvSpPr>
          <p:nvPr>
            <p:ph idx="1"/>
          </p:nvPr>
        </p:nvSpPr>
        <p:spPr>
          <a:xfrm>
            <a:off x="435953" y="2070208"/>
            <a:ext cx="2627789" cy="2717584"/>
          </a:xfrm>
        </p:spPr>
        <p:txBody>
          <a:bodyPr>
            <a:normAutofit/>
          </a:bodyPr>
          <a:lstStyle/>
          <a:p>
            <a:endParaRPr lang="en-US" dirty="0"/>
          </a:p>
          <a:p>
            <a:endParaRPr lang="en-US" dirty="0"/>
          </a:p>
          <a:p>
            <a:pPr marL="0" indent="0">
              <a:buNone/>
            </a:pPr>
            <a:r>
              <a:rPr lang="en-US" b="1" spc="20" dirty="0">
                <a:solidFill>
                  <a:schemeClr val="bg1"/>
                </a:solidFill>
                <a:effectLst/>
                <a:latin typeface="+mj-lt"/>
              </a:rPr>
              <a:t> • Aldo Barca                     1000050457</a:t>
            </a:r>
            <a:br>
              <a:rPr lang="en-US" b="1" spc="20" dirty="0">
                <a:solidFill>
                  <a:schemeClr val="bg1"/>
                </a:solidFill>
                <a:effectLst/>
                <a:latin typeface="+mj-lt"/>
              </a:rPr>
            </a:br>
            <a:endParaRPr lang="en-US" dirty="0">
              <a:solidFill>
                <a:schemeClr val="bg1"/>
              </a:solidFill>
            </a:endParaRPr>
          </a:p>
          <a:p>
            <a:endParaRPr lang="it-IT" dirty="0"/>
          </a:p>
        </p:txBody>
      </p:sp>
      <p:sp>
        <p:nvSpPr>
          <p:cNvPr id="7" name="Segnaposto contenuto 9">
            <a:extLst>
              <a:ext uri="{FF2B5EF4-FFF2-40B4-BE49-F238E27FC236}">
                <a16:creationId xmlns:a16="http://schemas.microsoft.com/office/drawing/2014/main" id="{71F41A0C-EE7B-40F0-8B53-5F60D931AFB4}"/>
              </a:ext>
            </a:extLst>
          </p:cNvPr>
          <p:cNvSpPr txBox="1">
            <a:spLocks/>
          </p:cNvSpPr>
          <p:nvPr/>
        </p:nvSpPr>
        <p:spPr>
          <a:xfrm>
            <a:off x="3637358" y="2070208"/>
            <a:ext cx="4001107" cy="23983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 Francesco </a:t>
            </a:r>
            <a:r>
              <a:rPr lang="en-US" b="1" spc="20" dirty="0" err="1">
                <a:latin typeface="+mj-lt"/>
              </a:rPr>
              <a:t>Cerruto</a:t>
            </a:r>
            <a:r>
              <a:rPr lang="en-US" b="1" spc="20" dirty="0">
                <a:latin typeface="+mj-lt"/>
              </a:rPr>
              <a:t> 	1000005927</a:t>
            </a:r>
            <a:br>
              <a:rPr lang="en-US" b="1" spc="20" dirty="0">
                <a:latin typeface="+mj-lt"/>
              </a:rPr>
            </a:br>
            <a:endParaRPr lang="en-US" dirty="0"/>
          </a:p>
          <a:p>
            <a:endParaRPr lang="it-IT" dirty="0"/>
          </a:p>
        </p:txBody>
      </p:sp>
      <p:sp>
        <p:nvSpPr>
          <p:cNvPr id="8" name="Segnaposto contenuto 9">
            <a:extLst>
              <a:ext uri="{FF2B5EF4-FFF2-40B4-BE49-F238E27FC236}">
                <a16:creationId xmlns:a16="http://schemas.microsoft.com/office/drawing/2014/main" id="{72FDC1CE-DBE6-4AA7-B636-29311162EA36}"/>
              </a:ext>
            </a:extLst>
          </p:cNvPr>
          <p:cNvSpPr txBox="1">
            <a:spLocks/>
          </p:cNvSpPr>
          <p:nvPr/>
        </p:nvSpPr>
        <p:spPr>
          <a:xfrm>
            <a:off x="8016773" y="2224304"/>
            <a:ext cx="4358698" cy="285645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•Giovanni </a:t>
            </a:r>
            <a:r>
              <a:rPr lang="en-US" b="1" spc="20" dirty="0" err="1">
                <a:latin typeface="+mj-lt"/>
              </a:rPr>
              <a:t>Traina</a:t>
            </a:r>
            <a:endParaRPr lang="en-US" b="1" spc="20" dirty="0">
              <a:latin typeface="+mj-lt"/>
            </a:endParaRPr>
          </a:p>
          <a:p>
            <a:pPr marL="0" indent="0">
              <a:buFont typeface="Arial" panose="020B0604020202020204" pitchFamily="34" charset="0"/>
              <a:buNone/>
            </a:pPr>
            <a:r>
              <a:rPr lang="en-US" b="1" spc="20" dirty="0">
                <a:latin typeface="+mj-lt"/>
              </a:rPr>
              <a:t>	1000053629 </a:t>
            </a:r>
            <a:endParaRPr lang="it-IT" dirty="0"/>
          </a:p>
          <a:p>
            <a:pPr marL="0" indent="0">
              <a:buFont typeface="Arial" panose="020B0604020202020204" pitchFamily="34" charset="0"/>
              <a:buNone/>
            </a:pPr>
            <a:br>
              <a:rPr lang="en-US" b="1" spc="20" dirty="0">
                <a:latin typeface="+mj-lt"/>
              </a:rPr>
            </a:br>
            <a:endParaRPr lang="en-US" dirty="0"/>
          </a:p>
          <a:p>
            <a:endParaRPr lang="it-IT" dirty="0"/>
          </a:p>
        </p:txBody>
      </p:sp>
    </p:spTree>
    <p:extLst>
      <p:ext uri="{BB962C8B-B14F-4D97-AF65-F5344CB8AC3E}">
        <p14:creationId xmlns:p14="http://schemas.microsoft.com/office/powerpoint/2010/main" val="2556491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Introduction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dirty="0"/>
              <a:t>Acoustic scene classification is an important task based on recognizing given an audio, in which type of environment the audio was taken of. The difficulty of the task is based on the noisy environment and the variability of sounds which every environment can have.</a:t>
            </a:r>
          </a:p>
          <a:p>
            <a:r>
              <a:rPr lang="en-US" dirty="0"/>
              <a:t>Moreover, gathering lots of data is really hard, considering the privacy laws, so it’s really hard to have huge datasets.</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Task scenario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4861768" y="1195578"/>
            <a:ext cx="6190488" cy="1179576"/>
          </a:xfrm>
        </p:spPr>
        <p:txBody>
          <a:bodyPr>
            <a:normAutofit fontScale="90000"/>
          </a:bodyPr>
          <a:lstStyle/>
          <a:p>
            <a:r>
              <a:rPr lang="en-US" sz="5400" dirty="0"/>
              <a:t>Task specification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163312" y="2879407"/>
            <a:ext cx="6190488" cy="3346704"/>
          </a:xfrm>
        </p:spPr>
        <p:txBody>
          <a:bodyPr/>
          <a:lstStyle/>
          <a:p>
            <a:r>
              <a:rPr lang="en-US" dirty="0"/>
              <a:t>The key points of the project are:</a:t>
            </a:r>
          </a:p>
          <a:p>
            <a:pPr marL="342900" indent="-342900">
              <a:buFont typeface="Arial" panose="020B0604020202020204" pitchFamily="34" charset="0"/>
              <a:buChar char="•"/>
            </a:pPr>
            <a:r>
              <a:rPr lang="en-US" dirty="0"/>
              <a:t>Train a network using fine-tuning </a:t>
            </a:r>
          </a:p>
          <a:p>
            <a:pPr marL="342900" indent="-342900">
              <a:buFont typeface="Arial" panose="020B0604020202020204" pitchFamily="34" charset="0"/>
              <a:buChar char="•"/>
            </a:pPr>
            <a:r>
              <a:rPr lang="en-US" dirty="0"/>
              <a:t>Use TUT 17 Dataset</a:t>
            </a:r>
          </a:p>
          <a:p>
            <a:pPr marL="342900" indent="-342900">
              <a:buFont typeface="Arial" panose="020B0604020202020204" pitchFamily="34" charset="0"/>
              <a:buChar char="•"/>
            </a:pPr>
            <a:r>
              <a:rPr lang="en-US" dirty="0"/>
              <a:t>Perform training 3 times, varying the portion of usable data of the dataset(100%,50% and 10%)</a:t>
            </a:r>
          </a:p>
          <a:p>
            <a:pPr marL="342900" indent="-342900">
              <a:buFont typeface="Arial" panose="020B0604020202020204" pitchFamily="34" charset="0"/>
              <a:buChar char="•"/>
            </a:pPr>
            <a:r>
              <a:rPr lang="en-US" dirty="0"/>
              <a:t>Test the network created and try to get good results</a:t>
            </a:r>
          </a:p>
          <a:p>
            <a:pPr marL="342900" indent="-342900">
              <a:buFont typeface="Arial" panose="020B0604020202020204" pitchFamily="34" charset="0"/>
              <a:buChar char="•"/>
            </a:pPr>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a:xfrm>
            <a:off x="594808" y="1785366"/>
            <a:ext cx="4266960" cy="4266968"/>
          </a:xfrm>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693763" y="631889"/>
            <a:ext cx="4114800" cy="365125"/>
          </a:xfrm>
        </p:spPr>
        <p:txBody>
          <a:bodyPr/>
          <a:lstStyle/>
          <a:p>
            <a:r>
              <a:rPr lang="en-US" dirty="0"/>
              <a:t>Task scenario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4</a:t>
            </a:fld>
            <a:endParaRPr lang="en-US" dirty="0"/>
          </a:p>
        </p:txBody>
      </p:sp>
    </p:spTree>
    <p:extLst>
      <p:ext uri="{BB962C8B-B14F-4D97-AF65-F5344CB8AC3E}">
        <p14:creationId xmlns:p14="http://schemas.microsoft.com/office/powerpoint/2010/main" val="3022711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3506783" y="1383611"/>
            <a:ext cx="6190488" cy="1179576"/>
          </a:xfrm>
        </p:spPr>
        <p:txBody>
          <a:bodyPr>
            <a:normAutofit/>
          </a:bodyPr>
          <a:lstStyle/>
          <a:p>
            <a:r>
              <a:rPr lang="en-US" sz="5400" dirty="0"/>
              <a:t>Our key ideas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38200" y="2563187"/>
            <a:ext cx="10699457" cy="3610814"/>
          </a:xfrm>
        </p:spPr>
        <p:txBody>
          <a:bodyPr>
            <a:normAutofit/>
          </a:bodyPr>
          <a:lstStyle/>
          <a:p>
            <a:r>
              <a:rPr lang="en-US" dirty="0"/>
              <a:t>We choose to use Audio Spectrogram Transformer(AST) pre-trained on </a:t>
            </a:r>
            <a:r>
              <a:rPr lang="en-US" dirty="0" err="1"/>
              <a:t>AudioSet</a:t>
            </a:r>
            <a:r>
              <a:rPr lang="en-US" dirty="0"/>
              <a:t>. AST can be easily synthetized as the equivalent of </a:t>
            </a:r>
            <a:r>
              <a:rPr lang="en-US" dirty="0" err="1"/>
              <a:t>ViT</a:t>
            </a:r>
            <a:r>
              <a:rPr lang="en-US" dirty="0"/>
              <a:t>(seen at lesson) for Audio instead of Images. As a transformer, a state of art architecture, it can grant great performances. In particular when there is temporal ( in an audio scenario) correlation or sequential correlation( in a speech scenario). This particularity is thanks to its core difference from other architectures, the attention.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Task scenario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5</a:t>
            </a:fld>
            <a:endParaRPr lang="en-US" dirty="0"/>
          </a:p>
        </p:txBody>
      </p:sp>
    </p:spTree>
    <p:extLst>
      <p:ext uri="{BB962C8B-B14F-4D97-AF65-F5344CB8AC3E}">
        <p14:creationId xmlns:p14="http://schemas.microsoft.com/office/powerpoint/2010/main" val="2000602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4474449" y="1374636"/>
            <a:ext cx="2636565" cy="1179576"/>
          </a:xfrm>
        </p:spPr>
        <p:txBody>
          <a:bodyPr>
            <a:normAutofit/>
          </a:bodyPr>
          <a:lstStyle/>
          <a:p>
            <a:r>
              <a:rPr lang="en-US" sz="5400" dirty="0"/>
              <a:t>TUT 17</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38200" y="2949783"/>
            <a:ext cx="10699457" cy="2820701"/>
          </a:xfrm>
        </p:spPr>
        <p:txBody>
          <a:bodyPr>
            <a:normAutofit fontScale="85000" lnSpcReduction="20000"/>
          </a:bodyPr>
          <a:lstStyle/>
          <a:p>
            <a:r>
              <a:rPr lang="en-US" dirty="0"/>
              <a:t>The dataset used by our model is TUT 17. It’s composed by 4680 audio of 15 different acoustic scenes. Every audio is exactly 10s and so there is no different duration audio problem ( really dangerous for Audio Processing Models).</a:t>
            </a:r>
          </a:p>
          <a:p>
            <a:r>
              <a:rPr lang="en-US" dirty="0"/>
              <a:t>The dataset has labels divided in 8 files, already divided in 4-folds. For each fold there is a file called foldn_train.txt and foldn_evaluate.txt. Each file contains in a csv format the audio name and the </a:t>
            </a:r>
            <a:r>
              <a:rPr lang="en-US" dirty="0" err="1"/>
              <a:t>corrispective</a:t>
            </a:r>
            <a:r>
              <a:rPr lang="en-US" dirty="0"/>
              <a:t> true acoustic scene of the audio (label).</a:t>
            </a:r>
          </a:p>
          <a:p>
            <a:r>
              <a:rPr lang="en-US" dirty="0"/>
              <a:t>The fold-divided structure of the dataset is made to make 4-folds cross-validation easy to do with an already fold-divided structure of the 4680 audio. The dataset founder decided to use a 0.666 fraction of the audios for the train and the remaining 0.333 for the evaluation(test), for a total of 3510 audios for training and 1170 for testing.</a:t>
            </a:r>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Dataset description</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Tree>
    <p:extLst>
      <p:ext uri="{BB962C8B-B14F-4D97-AF65-F5344CB8AC3E}">
        <p14:creationId xmlns:p14="http://schemas.microsoft.com/office/powerpoint/2010/main" val="3028193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3723961" y="1383611"/>
            <a:ext cx="6190488" cy="1179576"/>
          </a:xfrm>
        </p:spPr>
        <p:txBody>
          <a:bodyPr>
            <a:normAutofit/>
          </a:bodyPr>
          <a:lstStyle/>
          <a:p>
            <a:r>
              <a:rPr lang="en-US" sz="5400" dirty="0"/>
              <a:t>The model</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38200" y="2563186"/>
            <a:ext cx="10699457" cy="3793163"/>
          </a:xfrm>
        </p:spPr>
        <p:txBody>
          <a:bodyPr>
            <a:normAutofit lnSpcReduction="10000"/>
          </a:bodyPr>
          <a:lstStyle/>
          <a:p>
            <a:endParaRPr lang="en-US" dirty="0"/>
          </a:p>
          <a:p>
            <a:r>
              <a:rPr lang="en-US" dirty="0"/>
              <a:t>AST, acronym of Audio Spectrogram Transformer, as the name suggest is a Transformer type model based on spectrogram inputs. Therefore it’s literally made for audio processing.</a:t>
            </a:r>
          </a:p>
          <a:p>
            <a:r>
              <a:rPr lang="en-US" dirty="0"/>
              <a:t>In our case we are taking the AST pre-trained model using the </a:t>
            </a:r>
            <a:r>
              <a:rPr lang="en-US" dirty="0" err="1"/>
              <a:t>ASTModel</a:t>
            </a:r>
            <a:r>
              <a:rPr lang="en-US" dirty="0"/>
              <a:t> class from the transformers library.  The </a:t>
            </a:r>
            <a:r>
              <a:rPr lang="en-US" dirty="0" err="1"/>
              <a:t>ASTModel</a:t>
            </a:r>
            <a:r>
              <a:rPr lang="en-US" dirty="0"/>
              <a:t> class return us an AST pre-made model without the classification head (fully connected/ linear layer).</a:t>
            </a:r>
          </a:p>
          <a:p>
            <a:r>
              <a:rPr lang="en-US" dirty="0"/>
              <a:t>This allow us to fine tune the already pre-trained model on our task-specific dataset, creating and adding to the model a perfectly suitable task-oriented classifier head.</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Model description</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3621710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613107" y="1320312"/>
            <a:ext cx="6072934" cy="5036038"/>
          </a:xfrm>
        </p:spPr>
        <p:txBody>
          <a:bodyPr>
            <a:normAutofit fontScale="92500" lnSpcReduction="10000"/>
          </a:bodyPr>
          <a:lstStyle/>
          <a:p>
            <a:endParaRPr lang="en-US" dirty="0"/>
          </a:p>
          <a:p>
            <a:pPr marL="342900" indent="-342900">
              <a:buFont typeface="Arial" panose="020B0604020202020204" pitchFamily="34" charset="0"/>
              <a:buChar char="•"/>
            </a:pPr>
            <a:r>
              <a:rPr lang="en-US" dirty="0"/>
              <a:t>Given the spectrogram input, firstly </a:t>
            </a:r>
            <a:r>
              <a:rPr lang="en-US" dirty="0" err="1"/>
              <a:t>Ast</a:t>
            </a:r>
            <a:r>
              <a:rPr lang="en-US" dirty="0"/>
              <a:t> does a positional encoding of the spectrograms, so that it knows the position of the various features in the spectrogram</a:t>
            </a:r>
          </a:p>
          <a:p>
            <a:pPr marL="342900" indent="-342900">
              <a:buFont typeface="Arial" panose="020B0604020202020204" pitchFamily="34" charset="0"/>
              <a:buChar char="•"/>
            </a:pPr>
            <a:r>
              <a:rPr lang="en-US" dirty="0"/>
              <a:t>Then the inputs are given to a linear projection layer where features extracted from the spectrogram are turned into a lower dimensional space without loosing meaningful </a:t>
            </a:r>
            <a:r>
              <a:rPr lang="en-US" dirty="0" err="1"/>
              <a:t>informations</a:t>
            </a:r>
            <a:r>
              <a:rPr lang="en-US" dirty="0"/>
              <a:t> </a:t>
            </a:r>
          </a:p>
          <a:p>
            <a:pPr marL="342900" indent="-342900">
              <a:buFont typeface="Arial" panose="020B0604020202020204" pitchFamily="34" charset="0"/>
              <a:buChar char="•"/>
            </a:pPr>
            <a:r>
              <a:rPr lang="en-US" dirty="0"/>
              <a:t>Lastly the encoder, key component of a </a:t>
            </a:r>
            <a:r>
              <a:rPr lang="en-US" dirty="0" err="1"/>
              <a:t>Trasformer</a:t>
            </a:r>
            <a:r>
              <a:rPr lang="en-US" dirty="0"/>
              <a:t> model thanks to the attention mechanism captures the different relationships between various part of the spectrogram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err="1"/>
              <a:t>AsT</a:t>
            </a:r>
            <a:r>
              <a:rPr lang="en-US" dirty="0"/>
              <a:t> architecture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8</a:t>
            </a:fld>
            <a:endParaRPr lang="en-US" dirty="0"/>
          </a:p>
        </p:txBody>
      </p:sp>
      <p:pic>
        <p:nvPicPr>
          <p:cNvPr id="1030" name="Picture 6" descr="Audio Spectrogram Transformer">
            <a:extLst>
              <a:ext uri="{FF2B5EF4-FFF2-40B4-BE49-F238E27FC236}">
                <a16:creationId xmlns:a16="http://schemas.microsoft.com/office/drawing/2014/main" id="{28A79C61-310B-49BF-BA90-6F4983C73E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5427" y="1391714"/>
            <a:ext cx="4448175" cy="39147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3">
            <a:extLst>
              <a:ext uri="{FF2B5EF4-FFF2-40B4-BE49-F238E27FC236}">
                <a16:creationId xmlns:a16="http://schemas.microsoft.com/office/drawing/2014/main" id="{29D3B50F-0B8B-4AAE-9629-E985FC532AA1}"/>
              </a:ext>
            </a:extLst>
          </p:cNvPr>
          <p:cNvSpPr txBox="1">
            <a:spLocks/>
          </p:cNvSpPr>
          <p:nvPr/>
        </p:nvSpPr>
        <p:spPr>
          <a:xfrm>
            <a:off x="8460973" y="5426089"/>
            <a:ext cx="2982344" cy="56633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AST Architecture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85079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654343" y="1560010"/>
            <a:ext cx="10699457" cy="1868990"/>
          </a:xfrm>
        </p:spPr>
        <p:txBody>
          <a:bodyPr>
            <a:normAutofit/>
          </a:bodyPr>
          <a:lstStyle/>
          <a:p>
            <a:pPr marL="342900" indent="-342900">
              <a:buFont typeface="Arial" panose="020B0604020202020204" pitchFamily="34" charset="0"/>
              <a:buChar char="•"/>
            </a:pPr>
            <a:r>
              <a:rPr lang="en-US" b="0" dirty="0" err="1">
                <a:solidFill>
                  <a:srgbClr val="9CDCFE"/>
                </a:solidFill>
                <a:effectLst/>
                <a:latin typeface="Consolas" panose="020B0609020204030204" pitchFamily="49" charset="0"/>
              </a:rPr>
              <a:t>feature_extractor</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4EC9B0"/>
                </a:solidFill>
                <a:effectLst/>
                <a:latin typeface="Consolas" panose="020B0609020204030204" pitchFamily="49" charset="0"/>
              </a:rPr>
              <a:t>AutoFeatureExtractor</a:t>
            </a:r>
            <a:r>
              <a:rPr lang="en-US" b="0" dirty="0" err="1">
                <a:solidFill>
                  <a:srgbClr val="CCCCCC"/>
                </a:solidFill>
                <a:effectLst/>
                <a:latin typeface="Consolas" panose="020B0609020204030204" pitchFamily="49" charset="0"/>
              </a:rPr>
              <a:t>.</a:t>
            </a:r>
            <a:r>
              <a:rPr lang="en-US" b="0" dirty="0" err="1">
                <a:solidFill>
                  <a:srgbClr val="DCDCAA"/>
                </a:solidFill>
                <a:effectLst/>
                <a:latin typeface="Consolas" panose="020B0609020204030204" pitchFamily="49" charset="0"/>
              </a:rPr>
              <a:t>from_pretrained</a:t>
            </a:r>
            <a:r>
              <a:rPr lang="en-US" b="0" dirty="0">
                <a:solidFill>
                  <a:srgbClr val="CCCCCC"/>
                </a:solidFill>
                <a:effectLst/>
                <a:latin typeface="Consolas" panose="020B0609020204030204" pitchFamily="49" charset="0"/>
              </a:rPr>
              <a:t>(</a:t>
            </a:r>
            <a:r>
              <a:rPr lang="en-US" b="0" dirty="0">
                <a:solidFill>
                  <a:srgbClr val="CE9178"/>
                </a:solidFill>
                <a:effectLst/>
                <a:latin typeface="Consolas" panose="020B0609020204030204" pitchFamily="49" charset="0"/>
              </a:rPr>
              <a:t>"MIT/ast-finetuned-audioset-10-10-0.4593"</a:t>
            </a:r>
            <a:r>
              <a:rPr lang="en-US" b="0" dirty="0">
                <a:solidFill>
                  <a:srgbClr val="CCCCCC"/>
                </a:solidFill>
                <a:effectLst/>
                <a:latin typeface="Consolas" panose="020B0609020204030204" pitchFamily="49" charset="0"/>
              </a:rPr>
              <a:t>)</a:t>
            </a:r>
          </a:p>
          <a:p>
            <a:pPr marL="342900" indent="-342900">
              <a:buFont typeface="Arial" panose="020B0604020202020204" pitchFamily="34" charset="0"/>
              <a:buChar char="•"/>
            </a:pPr>
            <a:r>
              <a:rPr lang="it-IT" b="0" dirty="0" err="1">
                <a:solidFill>
                  <a:srgbClr val="9CDCFE"/>
                </a:solidFill>
                <a:effectLst/>
                <a:latin typeface="Consolas" panose="020B0609020204030204" pitchFamily="49" charset="0"/>
              </a:rPr>
              <a:t>ast_huggingface</a:t>
            </a:r>
            <a:r>
              <a:rPr lang="it-IT" b="0" dirty="0">
                <a:solidFill>
                  <a:srgbClr val="CCCCCC"/>
                </a:solidFill>
                <a:effectLst/>
                <a:latin typeface="Consolas" panose="020B0609020204030204" pitchFamily="49" charset="0"/>
              </a:rPr>
              <a:t> </a:t>
            </a:r>
            <a:r>
              <a:rPr lang="it-IT" b="0" dirty="0">
                <a:solidFill>
                  <a:srgbClr val="D4D4D4"/>
                </a:solidFill>
                <a:effectLst/>
                <a:latin typeface="Consolas" panose="020B0609020204030204" pitchFamily="49" charset="0"/>
              </a:rPr>
              <a:t>=</a:t>
            </a:r>
            <a:r>
              <a:rPr lang="it-IT" b="0" dirty="0">
                <a:solidFill>
                  <a:srgbClr val="CCCCCC"/>
                </a:solidFill>
                <a:effectLst/>
                <a:latin typeface="Consolas" panose="020B0609020204030204" pitchFamily="49" charset="0"/>
              </a:rPr>
              <a:t> </a:t>
            </a:r>
            <a:r>
              <a:rPr lang="it-IT" b="0" dirty="0" err="1">
                <a:solidFill>
                  <a:srgbClr val="4EC9B0"/>
                </a:solidFill>
                <a:effectLst/>
                <a:latin typeface="Consolas" panose="020B0609020204030204" pitchFamily="49" charset="0"/>
              </a:rPr>
              <a:t>ASTForAudioClassification</a:t>
            </a:r>
            <a:r>
              <a:rPr lang="it-IT" b="0" dirty="0" err="1">
                <a:solidFill>
                  <a:srgbClr val="CCCCCC"/>
                </a:solidFill>
                <a:effectLst/>
                <a:latin typeface="Consolas" panose="020B0609020204030204" pitchFamily="49" charset="0"/>
              </a:rPr>
              <a:t>.</a:t>
            </a:r>
            <a:r>
              <a:rPr lang="it-IT" b="0" dirty="0" err="1">
                <a:solidFill>
                  <a:srgbClr val="DCDCAA"/>
                </a:solidFill>
                <a:effectLst/>
                <a:latin typeface="Consolas" panose="020B0609020204030204" pitchFamily="49" charset="0"/>
              </a:rPr>
              <a:t>from_pretrained</a:t>
            </a:r>
            <a:r>
              <a:rPr lang="it-IT" b="0" dirty="0">
                <a:solidFill>
                  <a:srgbClr val="CCCCCC"/>
                </a:solidFill>
                <a:effectLst/>
                <a:latin typeface="Consolas" panose="020B0609020204030204" pitchFamily="49" charset="0"/>
              </a:rPr>
              <a:t>(</a:t>
            </a:r>
            <a:r>
              <a:rPr lang="it-IT" b="0" dirty="0">
                <a:solidFill>
                  <a:srgbClr val="CE9178"/>
                </a:solidFill>
                <a:effectLst/>
                <a:latin typeface="Consolas" panose="020B0609020204030204" pitchFamily="49" charset="0"/>
              </a:rPr>
              <a:t>"MIT/ast-finetuned-audioset-10-10-0.4593"</a:t>
            </a:r>
            <a:r>
              <a:rPr lang="it-IT" b="0" dirty="0">
                <a:solidFill>
                  <a:srgbClr val="CCCCCC"/>
                </a:solidFill>
                <a:effectLst/>
                <a:latin typeface="Consolas" panose="020B0609020204030204" pitchFamily="49" charset="0"/>
              </a:rPr>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6819205" y="631889"/>
            <a:ext cx="4114800" cy="365125"/>
          </a:xfrm>
        </p:spPr>
        <p:txBody>
          <a:bodyPr/>
          <a:lstStyle/>
          <a:p>
            <a:r>
              <a:rPr lang="en-US" dirty="0"/>
              <a:t>Task scenario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9</a:t>
            </a:fld>
            <a:endParaRPr lang="en-US" dirty="0"/>
          </a:p>
        </p:txBody>
      </p:sp>
      <p:pic>
        <p:nvPicPr>
          <p:cNvPr id="5" name="Immagine 4">
            <a:extLst>
              <a:ext uri="{FF2B5EF4-FFF2-40B4-BE49-F238E27FC236}">
                <a16:creationId xmlns:a16="http://schemas.microsoft.com/office/drawing/2014/main" id="{8AC40F80-14D2-42B4-9EE6-48B25FE938B8}"/>
              </a:ext>
            </a:extLst>
          </p:cNvPr>
          <p:cNvPicPr>
            <a:picLocks noChangeAspect="1"/>
          </p:cNvPicPr>
          <p:nvPr/>
        </p:nvPicPr>
        <p:blipFill>
          <a:blip r:embed="rId3"/>
          <a:stretch>
            <a:fillRect/>
          </a:stretch>
        </p:blipFill>
        <p:spPr>
          <a:xfrm>
            <a:off x="0" y="127000"/>
            <a:ext cx="12192000" cy="6604000"/>
          </a:xfrm>
          <a:prstGeom prst="rect">
            <a:avLst/>
          </a:prstGeom>
        </p:spPr>
      </p:pic>
      <p:pic>
        <p:nvPicPr>
          <p:cNvPr id="7" name="Immagine 6">
            <a:extLst>
              <a:ext uri="{FF2B5EF4-FFF2-40B4-BE49-F238E27FC236}">
                <a16:creationId xmlns:a16="http://schemas.microsoft.com/office/drawing/2014/main" id="{678CD743-79E2-4DFE-9429-1A5446A211DC}"/>
              </a:ext>
            </a:extLst>
          </p:cNvPr>
          <p:cNvPicPr>
            <a:picLocks noChangeAspect="1"/>
          </p:cNvPicPr>
          <p:nvPr/>
        </p:nvPicPr>
        <p:blipFill>
          <a:blip r:embed="rId4"/>
          <a:stretch>
            <a:fillRect/>
          </a:stretch>
        </p:blipFill>
        <p:spPr>
          <a:xfrm>
            <a:off x="0" y="127000"/>
            <a:ext cx="12192000" cy="6604000"/>
          </a:xfrm>
          <a:prstGeom prst="rect">
            <a:avLst/>
          </a:prstGeom>
        </p:spPr>
      </p:pic>
      <p:pic>
        <p:nvPicPr>
          <p:cNvPr id="12" name="Immagine 11">
            <a:extLst>
              <a:ext uri="{FF2B5EF4-FFF2-40B4-BE49-F238E27FC236}">
                <a16:creationId xmlns:a16="http://schemas.microsoft.com/office/drawing/2014/main" id="{1ADBAE4B-D1BB-4E7C-91AB-6DA6DA9DD34B}"/>
              </a:ext>
            </a:extLst>
          </p:cNvPr>
          <p:cNvPicPr>
            <a:picLocks noChangeAspect="1"/>
          </p:cNvPicPr>
          <p:nvPr/>
        </p:nvPicPr>
        <p:blipFill>
          <a:blip r:embed="rId5"/>
          <a:stretch>
            <a:fillRect/>
          </a:stretch>
        </p:blipFill>
        <p:spPr>
          <a:xfrm>
            <a:off x="0" y="127000"/>
            <a:ext cx="12192000" cy="6604000"/>
          </a:xfrm>
          <a:prstGeom prst="rect">
            <a:avLst/>
          </a:prstGeom>
        </p:spPr>
      </p:pic>
    </p:spTree>
    <p:extLst>
      <p:ext uri="{BB962C8B-B14F-4D97-AF65-F5344CB8AC3E}">
        <p14:creationId xmlns:p14="http://schemas.microsoft.com/office/powerpoint/2010/main" val="2536767593"/>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Personalizzato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{C038943D-EE37-422E-AD8A-D1ADCBAB749E}tf89338750_win32</Template>
  <TotalTime>6387</TotalTime>
  <Words>1225</Words>
  <Application>Microsoft Office PowerPoint</Application>
  <PresentationFormat>Widescreen</PresentationFormat>
  <Paragraphs>160</Paragraphs>
  <Slides>18</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18</vt:i4>
      </vt:variant>
    </vt:vector>
  </HeadingPairs>
  <TitlesOfParts>
    <vt:vector size="23" baseType="lpstr">
      <vt:lpstr>Arial</vt:lpstr>
      <vt:lpstr>Calibri</vt:lpstr>
      <vt:lpstr>Consolas</vt:lpstr>
      <vt:lpstr>Montserrat</vt:lpstr>
      <vt:lpstr>GradientUnivers</vt:lpstr>
      <vt:lpstr>Acoustic scene classification </vt:lpstr>
      <vt:lpstr>Team</vt:lpstr>
      <vt:lpstr>Introduction</vt:lpstr>
      <vt:lpstr>Task specification</vt:lpstr>
      <vt:lpstr>Our key ideas</vt:lpstr>
      <vt:lpstr>TUT 17</vt:lpstr>
      <vt:lpstr>The model</vt:lpstr>
      <vt:lpstr>Presentazione standard di PowerPoint</vt:lpstr>
      <vt:lpstr>Presentazione standard di PowerPoint</vt:lpstr>
      <vt:lpstr>Our key ideas</vt:lpstr>
      <vt:lpstr>Chart</vt:lpstr>
      <vt:lpstr>Table</vt:lpstr>
      <vt:lpstr>The way to get started is to quit talking and begin doing.</vt:lpstr>
      <vt:lpstr>Timeline</vt:lpstr>
      <vt:lpstr>Title</vt:lpstr>
      <vt:lpstr>Title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Salvo Calcagno</dc:creator>
  <cp:lastModifiedBy>Aldo Barca</cp:lastModifiedBy>
  <cp:revision>30</cp:revision>
  <dcterms:created xsi:type="dcterms:W3CDTF">2023-05-16T15:20:59Z</dcterms:created>
  <dcterms:modified xsi:type="dcterms:W3CDTF">2024-06-27T16:54:23Z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